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3" r:id="rId6"/>
    <p:sldId id="280" r:id="rId7"/>
    <p:sldId id="265" r:id="rId8"/>
    <p:sldId id="266" r:id="rId9"/>
    <p:sldId id="279" r:id="rId10"/>
    <p:sldId id="267" r:id="rId11"/>
    <p:sldId id="269" r:id="rId12"/>
    <p:sldId id="270" r:id="rId13"/>
    <p:sldId id="258" r:id="rId14"/>
    <p:sldId id="275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200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Средний балл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РТ 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Лист1!$B$1:$G$1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58.2</c:v>
                </c:pt>
                <c:pt idx="1">
                  <c:v>62.2</c:v>
                </c:pt>
                <c:pt idx="2">
                  <c:v>64.3</c:v>
                </c:pt>
                <c:pt idx="3">
                  <c:v>67.3</c:v>
                </c:pt>
                <c:pt idx="4">
                  <c:v>65.8</c:v>
                </c:pt>
                <c:pt idx="5">
                  <c:v>69.400000000000006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ЛМР 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Лист1!$B$1:$G$1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61.8</c:v>
                </c:pt>
                <c:pt idx="1">
                  <c:v>65.099999999999994</c:v>
                </c:pt>
                <c:pt idx="2">
                  <c:v>68.2</c:v>
                </c:pt>
                <c:pt idx="3">
                  <c:v>69.7</c:v>
                </c:pt>
                <c:pt idx="4">
                  <c:v>68.599999999999994</c:v>
                </c:pt>
                <c:pt idx="5">
                  <c:v>72.7</c:v>
                </c:pt>
              </c:numCache>
            </c:numRef>
          </c:val>
        </c:ser>
        <c:dLbls>
          <c:showVal val="1"/>
        </c:dLbls>
        <c:gapWidth val="157"/>
        <c:overlap val="-34"/>
        <c:axId val="45682048"/>
        <c:axId val="45692032"/>
      </c:barChart>
      <c:catAx>
        <c:axId val="45682048"/>
        <c:scaling>
          <c:orientation val="minMax"/>
        </c:scaling>
        <c:axPos val="b"/>
        <c:numFmt formatCode="General" sourceLinked="1"/>
        <c:tickLblPos val="nextTo"/>
        <c:crossAx val="45692032"/>
        <c:crosses val="autoZero"/>
        <c:auto val="1"/>
        <c:lblAlgn val="ctr"/>
        <c:lblOffset val="100"/>
      </c:catAx>
      <c:valAx>
        <c:axId val="45692032"/>
        <c:scaling>
          <c:orientation val="minMax"/>
        </c:scaling>
        <c:delete val="1"/>
        <c:axPos val="l"/>
        <c:numFmt formatCode="General" sourceLinked="1"/>
        <c:tickLblPos val="none"/>
        <c:crossAx val="4568204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239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Средний балл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РТ </c:v>
                </c:pt>
              </c:strCache>
            </c:strRef>
          </c:tx>
          <c:dLbls>
            <c:dLbl>
              <c:idx val="0"/>
              <c:layout>
                <c:manualLayout>
                  <c:x val="-1.2345679012345723E-2"/>
                  <c:y val="2.806032660894488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7.716049382716134E-3"/>
                  <c:y val="5.612065321788989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0802469135802543E-2"/>
                  <c:y val="2.806032660894488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7.7160493827161027E-3"/>
                  <c:y val="2.6765574530768382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-1.0802469135802543E-2"/>
                  <c:y val="2.80603266089448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Лист1!$B$1:$G$1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45.1</c:v>
                </c:pt>
                <c:pt idx="1">
                  <c:v>49.9</c:v>
                </c:pt>
                <c:pt idx="2">
                  <c:v>48.6</c:v>
                </c:pt>
                <c:pt idx="3">
                  <c:v>56.6</c:v>
                </c:pt>
                <c:pt idx="4">
                  <c:v>48.6</c:v>
                </c:pt>
                <c:pt idx="5">
                  <c:v>50.3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ЛМР </c:v>
                </c:pt>
              </c:strCache>
            </c:strRef>
          </c:tx>
          <c:dLbls>
            <c:dLbl>
              <c:idx val="1"/>
              <c:layout>
                <c:manualLayout>
                  <c:x val="1.5432098765432162E-2"/>
                  <c:y val="1.2860834459642892E-17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0802469135802543E-2"/>
                  <c:y val="1.2860834459642892E-17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5432098765432162E-2"/>
                  <c:y val="-5.6120653217889742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Лист1!$B$1:$G$1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46.9</c:v>
                </c:pt>
                <c:pt idx="1">
                  <c:v>49.2</c:v>
                </c:pt>
                <c:pt idx="2">
                  <c:v>49.3</c:v>
                </c:pt>
                <c:pt idx="3">
                  <c:v>55.9</c:v>
                </c:pt>
                <c:pt idx="4">
                  <c:v>52.3</c:v>
                </c:pt>
                <c:pt idx="5">
                  <c:v>47.7</c:v>
                </c:pt>
              </c:numCache>
            </c:numRef>
          </c:val>
        </c:ser>
        <c:dLbls>
          <c:showVal val="1"/>
        </c:dLbls>
        <c:overlap val="-15"/>
        <c:axId val="45725568"/>
        <c:axId val="45727104"/>
      </c:barChart>
      <c:catAx>
        <c:axId val="45725568"/>
        <c:scaling>
          <c:orientation val="minMax"/>
        </c:scaling>
        <c:axPos val="b"/>
        <c:numFmt formatCode="General" sourceLinked="1"/>
        <c:tickLblPos val="nextTo"/>
        <c:crossAx val="45727104"/>
        <c:crosses val="autoZero"/>
        <c:auto val="1"/>
        <c:lblAlgn val="ctr"/>
        <c:lblOffset val="100"/>
      </c:catAx>
      <c:valAx>
        <c:axId val="45727104"/>
        <c:scaling>
          <c:orientation val="minMax"/>
          <c:min val="30"/>
        </c:scaling>
        <c:delete val="1"/>
        <c:axPos val="l"/>
        <c:numFmt formatCode="General" sourceLinked="1"/>
        <c:tickLblPos val="none"/>
        <c:crossAx val="4572556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244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3CF4C-354C-4CD5-8D4F-3DA80B43EDCB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460C0-AE4F-4CE8-B520-16E49090CA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8A21D-F647-4BCC-B6F0-B86D6DF7A08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F5BEF-C294-4161-9E67-313EC32B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rcmko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ege.edu.r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edu.tatar.ru/l-gorsk/page392707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ge.edu.ru/common/upload/docs_new/1701-10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ege.edu.ru/common/upload/docs_new/1701-10.pdf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fipi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3429023"/>
          </a:xfrm>
        </p:spPr>
        <p:txBody>
          <a:bodyPr>
            <a:noAutofit/>
          </a:bodyPr>
          <a:lstStyle/>
          <a:p>
            <a:pPr lvl="0"/>
            <a:r>
              <a:rPr lang="ru-RU" sz="4800" dirty="0" smtClean="0"/>
              <a:t>Организация подготовки </a:t>
            </a:r>
            <a:br>
              <a:rPr lang="ru-RU" sz="4800" dirty="0" smtClean="0"/>
            </a:br>
            <a:r>
              <a:rPr lang="ru-RU" sz="4800" dirty="0" smtClean="0"/>
              <a:t>к ЕГЭ в Лениногорском муниципальном районе.</a:t>
            </a:r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Продолжительность экзаменов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500034" y="1571612"/>
          <a:ext cx="8143932" cy="5143530"/>
        </p:xfrm>
        <a:graphic>
          <a:graphicData uri="http://schemas.openxmlformats.org/drawingml/2006/table">
            <a:tbl>
              <a:tblPr/>
              <a:tblGrid>
                <a:gridCol w="3786987"/>
                <a:gridCol w="1271527"/>
                <a:gridCol w="1655746"/>
                <a:gridCol w="1429672"/>
              </a:tblGrid>
              <a:tr h="685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</a:rPr>
                        <a:t>Предмет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</a:rPr>
                        <a:t>Код предмета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</a:rPr>
                        <a:t>Продолжительность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30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(210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Математика (профильный)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55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(235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Математика (базовый)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(180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55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(235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(180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Информатика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55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(235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(180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30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(210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География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(180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Английский язык (письменно)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(180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Английский язык (устно)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        15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Обществознание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55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(235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Литература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</a:rPr>
                        <a:t>3 ч. 55 мин.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</a:rPr>
                        <a:t>(235 мин.)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Разрешенные материалы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643997" cy="5071140"/>
        </p:xfrm>
        <a:graphic>
          <a:graphicData uri="http://schemas.openxmlformats.org/drawingml/2006/table">
            <a:tbl>
              <a:tblPr/>
              <a:tblGrid>
                <a:gridCol w="2346763"/>
                <a:gridCol w="6297234"/>
              </a:tblGrid>
              <a:tr h="590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</a:rPr>
                        <a:t>Предмет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</a:rPr>
                        <a:t>Дополнительные материалы и оборудование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Математика (профильный уровень)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линейка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</a:rPr>
                        <a:t>Математика (базовый уровень)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>
                          <a:latin typeface="TimesNewRomanPSMT"/>
                          <a:ea typeface="Calibri"/>
                          <a:cs typeface="TimesNewRomanPSMT"/>
                        </a:rPr>
                        <a:t>справочные материалы выдаются с КИМом</a:t>
                      </a:r>
                      <a:endParaRPr lang="ru-RU" sz="1800">
                        <a:latin typeface="Times New Roman"/>
                        <a:ea typeface="Calibri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>
                          <a:latin typeface="TimesNewRomanPSMT"/>
                          <a:ea typeface="Calibri"/>
                          <a:cs typeface="TimesNewRomanPSMT"/>
                        </a:rPr>
                        <a:t>линейка</a:t>
                      </a:r>
                      <a:endParaRPr lang="ru-RU" sz="18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</a:rPr>
                        <a:t>Физика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непрограммируемый калькулятор (на каждого ученика) с возможностью вычисления тригонометрических функций (</a:t>
                      </a:r>
                      <a:r>
                        <a:rPr lang="ru-RU" sz="1800" dirty="0" err="1">
                          <a:latin typeface="TimesNewRomanPSMT"/>
                          <a:ea typeface="Calibri"/>
                          <a:cs typeface="TimesNewRomanPSMT"/>
                        </a:rPr>
                        <a:t>cos</a:t>
                      </a: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, </a:t>
                      </a:r>
                      <a:r>
                        <a:rPr lang="ru-RU" sz="1800" dirty="0" err="1">
                          <a:latin typeface="TimesNewRomanPSMT"/>
                          <a:ea typeface="Calibri"/>
                          <a:cs typeface="TimesNewRomanPSMT"/>
                        </a:rPr>
                        <a:t>sin</a:t>
                      </a: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, </a:t>
                      </a:r>
                      <a:r>
                        <a:rPr lang="ru-RU" sz="1800" dirty="0" err="1">
                          <a:latin typeface="TimesNewRomanPSMT"/>
                          <a:ea typeface="Calibri"/>
                          <a:cs typeface="TimesNewRomanPSMT"/>
                        </a:rPr>
                        <a:t>tg</a:t>
                      </a: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)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линейка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</a:rPr>
                        <a:t>Химия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Непрограммируемый калькулятор 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Справочные материалы выдаются с </a:t>
                      </a:r>
                      <a:r>
                        <a:rPr lang="ru-RU" sz="1800" dirty="0" err="1">
                          <a:latin typeface="TimesNewRomanPSMT"/>
                          <a:ea typeface="Calibri"/>
                          <a:cs typeface="TimesNewRomanPSMT"/>
                        </a:rPr>
                        <a:t>КИМом</a:t>
                      </a: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 :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  <a:tabLst>
                          <a:tab pos="291465" algn="l"/>
                        </a:tabLst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Периодическая система элементов Д.И. Менделеева;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  <a:tabLst>
                          <a:tab pos="291465" algn="l"/>
                        </a:tabLst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Таблица растворимости солей, кислот и оснований в воде;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  <a:tabLst>
                          <a:tab pos="291465" algn="l"/>
                        </a:tabLst>
                      </a:pPr>
                      <a:r>
                        <a:rPr lang="ru-RU" sz="1800" dirty="0">
                          <a:latin typeface="TimesNewRomanPSMT"/>
                          <a:ea typeface="Calibri"/>
                          <a:cs typeface="TimesNewRomanPSMT"/>
                        </a:rPr>
                        <a:t>Электрохимический ряд напряжений металлов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Сертификаты на калькуляторы</a:t>
            </a:r>
            <a:endParaRPr lang="ru-RU" dirty="0"/>
          </a:p>
        </p:txBody>
      </p:sp>
      <p:pic>
        <p:nvPicPr>
          <p:cNvPr id="6" name="Рисунок 5" descr="сертификат на citizen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28596" y="1428736"/>
            <a:ext cx="3857652" cy="5196021"/>
          </a:xfrm>
          <a:prstGeom prst="rect">
            <a:avLst/>
          </a:prstGeom>
        </p:spPr>
      </p:pic>
      <p:pic>
        <p:nvPicPr>
          <p:cNvPr id="4" name="Содержимое 3" descr="Сертификат на casio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214942" y="1428736"/>
            <a:ext cx="3571900" cy="52127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Республиканский центр мониторинга качества образования </a:t>
            </a:r>
            <a:r>
              <a:rPr lang="ru-RU" sz="3600" u="sng" dirty="0" smtClean="0">
                <a:hlinkClick r:id="rId2"/>
              </a:rPr>
              <a:t>http://rcmko.org/</a:t>
            </a:r>
            <a:endParaRPr lang="ru-RU" sz="36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15907" y="1600200"/>
            <a:ext cx="711218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Официальный информационный портал единого государственного экзамена </a:t>
            </a:r>
            <a:r>
              <a:rPr lang="ru-RU" sz="2800" u="sng" dirty="0" smtClean="0">
                <a:hlinkClick r:id="rId2"/>
              </a:rPr>
              <a:t>http://ege.edu.ru</a:t>
            </a:r>
            <a:endParaRPr lang="ru-RU" sz="2800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 t="11995" b="4349"/>
          <a:stretch>
            <a:fillRect/>
          </a:stretch>
        </p:blipFill>
        <p:spPr bwMode="auto">
          <a:xfrm>
            <a:off x="714348" y="1693562"/>
            <a:ext cx="7572428" cy="506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29642" cy="1571636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Сайт управления образования </a:t>
            </a:r>
            <a:r>
              <a:rPr lang="en-US" sz="3200" dirty="0" smtClean="0">
                <a:hlinkClick r:id="rId2"/>
              </a:rPr>
              <a:t>https://edu.tatar.ru/l-gorsk/page392707.htm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>
                <a:hlinkClick r:id="rId2"/>
              </a:rPr>
              <a:t> https://edu.tatar.ru</a:t>
            </a:r>
            <a:endParaRPr lang="ru-RU" sz="3200" dirty="0"/>
          </a:p>
        </p:txBody>
      </p:sp>
      <p:grpSp>
        <p:nvGrpSpPr>
          <p:cNvPr id="7" name="Содержимое 6"/>
          <p:cNvGrpSpPr>
            <a:grpSpLocks noGrp="1"/>
          </p:cNvGrpSpPr>
          <p:nvPr>
            <p:ph idx="1"/>
          </p:nvPr>
        </p:nvGrpSpPr>
        <p:grpSpPr>
          <a:xfrm>
            <a:off x="1214413" y="1814514"/>
            <a:ext cx="7000925" cy="4900634"/>
            <a:chOff x="2220607" y="1571612"/>
            <a:chExt cx="4679470" cy="492922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220607" y="1571612"/>
              <a:ext cx="4679470" cy="2928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220607" y="4500570"/>
              <a:ext cx="4679470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Диагностика подготовки к ЕГЭ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3443302"/>
                <a:gridCol w="20430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Предметы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Охват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 2015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 язык, математика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 2015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 риска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 2015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en-US" dirty="0" smtClean="0"/>
                        <a:t>27</a:t>
                      </a:r>
                      <a:r>
                        <a:rPr lang="ru-RU" dirty="0" smtClean="0"/>
                        <a:t> учащихся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Декабрь  2015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Информатика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 учащихся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Декабрь  2015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Биология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 учащихся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Январь 2016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 предметы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81%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Февраль 2015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 учащихся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Март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2016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  (10 классы)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Март 2016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Физика,</a:t>
                      </a:r>
                      <a:r>
                        <a:rPr lang="ru-RU" baseline="0" dirty="0" smtClean="0"/>
                        <a:t> обществознание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100% заявившихся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Апрель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2016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 (оба уровня)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 заявившихся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Апрель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2016</a:t>
                      </a:r>
                      <a:r>
                        <a:rPr lang="ru-RU" baseline="0" dirty="0" smtClean="0"/>
                        <a:t> г.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 язык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ЕГЭ по русскому языку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11560" y="1772816"/>
          <a:ext cx="770485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64512-FA1C-4660-903B-9A735F9200DE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55576" y="1700808"/>
          <a:ext cx="748883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EC52CA-CE02-462D-B4FF-822E5D8CC1E0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28596" y="274638"/>
            <a:ext cx="82582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ЕГЭ по математике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Расписание ЕГЭ</a:t>
            </a:r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395536" y="1133993"/>
          <a:ext cx="8291262" cy="551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5112568"/>
                <a:gridCol w="1666526"/>
              </a:tblGrid>
              <a:tr h="32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Ориентировочная дата оглашения результатов</a:t>
                      </a:r>
                    </a:p>
                  </a:txBody>
                  <a:tcPr marL="68580" marR="68580" marT="0" marB="0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27 мая (пт)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География,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09.06.2016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30 мая (пн)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июня (чт)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16.06.2016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 июня (пн)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 П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 июня (ср)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Обществознание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10 июня (пт)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Иностранные языки (устн)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23.06.2016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11 июня (сб)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Иностранные языки (устн)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24.06.2016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14 июня (вт)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Иностранные языки, биология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27.06.2016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16 июня (чт)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Информатика и ИКТ, история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29.06.2016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 июня (пн)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Химия, физика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04.07.2016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878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22 июня (ср)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резерв: география, иностранные языки, химия, обществознание, информатика и ИКТ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05.07.2016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23 июня (чт)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резерв: иностранные языки (</a:t>
                      </a:r>
                      <a:r>
                        <a:rPr lang="ru-RU" sz="1800" i="1" dirty="0" err="1">
                          <a:latin typeface="Times New Roman"/>
                          <a:ea typeface="Calibri"/>
                          <a:cs typeface="Times New Roman"/>
                        </a:rPr>
                        <a:t>устн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06.07.2016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52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24 июня (пт)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резерв: литература, физика, история, биология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07.07.2016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27 июня (пн)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Calibri"/>
                          <a:cs typeface="Times New Roman"/>
                        </a:rPr>
                        <a:t>резерв: русский язык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6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28 июня (вт)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Calibri"/>
                          <a:cs typeface="Times New Roman"/>
                        </a:rPr>
                        <a:t>резерв: математика Б, П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12.07.2016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626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30 июня (чт)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>
                          <a:latin typeface="Times New Roman"/>
                          <a:ea typeface="Calibri"/>
                          <a:cs typeface="Times New Roman"/>
                        </a:rPr>
                        <a:t>резерв: по всем предметам</a:t>
                      </a: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13.07.2016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проверки 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7544" y="1700808"/>
          <a:ext cx="8435280" cy="440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6888"/>
                <a:gridCol w="3528392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Мероприятия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</a:rPr>
                        <a:t>Сроки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</a:rPr>
                        <a:t>Проверка работ региональным центром обработки информации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язык, математика – 6 календарных дней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другие предметы – 4 календарных дня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Централизованная проверка: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межрегиональная перекрестная проверка и перепроверка;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сверка ответов обучающихся на задания 1 части с правильными ответами на данные задания;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определение первичных баллов ЕГЭ;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перевод первичных баллов ЕГЭ в стобалльную систему оценивания.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 рабочих дней с момента получения результатов от РЦОИ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Утверждение результатов в ГЭК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день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Ознакомление с участников ЕГЭ результатами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Courier New"/>
                        <a:buChar char="•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дня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>
            <a:hlinkClick r:id="rId2" tooltip="Страница 1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28596" y="1095183"/>
            <a:ext cx="3427715" cy="5691403"/>
            <a:chOff x="428596" y="214291"/>
            <a:chExt cx="3427715" cy="569140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28596" y="4429132"/>
              <a:ext cx="3427715" cy="1476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00034" y="214291"/>
              <a:ext cx="3214710" cy="4286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Овальная выноска 8"/>
          <p:cNvSpPr/>
          <p:nvPr/>
        </p:nvSpPr>
        <p:spPr>
          <a:xfrm>
            <a:off x="3214678" y="1428736"/>
            <a:ext cx="5786478" cy="5286412"/>
          </a:xfrm>
          <a:prstGeom prst="wedgeEllipseCallout">
            <a:avLst>
              <a:gd name="adj1" fmla="val -87857"/>
              <a:gd name="adj2" fmla="val 33611"/>
            </a:avLst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русскому языку </a:t>
            </a:r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 балла,</a:t>
            </a:r>
            <a:endParaRPr lang="ru-RU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математике </a:t>
            </a:r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en-US" b="1" dirty="0" smtClean="0">
                <a:solidFill>
                  <a:schemeClr val="tx1"/>
                </a:solidFill>
              </a:rPr>
              <a:t>0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физике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химии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информатике и информационно-коммуникационным технологиям (ИКТ) </a:t>
            </a:r>
            <a:r>
              <a:rPr lang="ru-RU" b="1" dirty="0">
                <a:solidFill>
                  <a:schemeClr val="tx1"/>
                </a:solidFill>
              </a:rPr>
              <a:t>40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биологии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истории </a:t>
            </a:r>
            <a:r>
              <a:rPr lang="ru-RU" b="1" dirty="0">
                <a:solidFill>
                  <a:schemeClr val="tx1"/>
                </a:solidFill>
              </a:rPr>
              <a:t>32</a:t>
            </a:r>
            <a:r>
              <a:rPr lang="ru-RU" dirty="0">
                <a:solidFill>
                  <a:schemeClr val="tx1"/>
                </a:solidFill>
              </a:rPr>
              <a:t> балла;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географии </a:t>
            </a:r>
            <a:r>
              <a:rPr lang="ru-RU" b="1" dirty="0">
                <a:solidFill>
                  <a:schemeClr val="tx1"/>
                </a:solidFill>
              </a:rPr>
              <a:t>37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обществознанию </a:t>
            </a:r>
            <a:r>
              <a:rPr lang="en-US" b="1" dirty="0" smtClean="0">
                <a:solidFill>
                  <a:schemeClr val="tx1"/>
                </a:solidFill>
              </a:rPr>
              <a:t>39</a:t>
            </a:r>
            <a:r>
              <a:rPr lang="ru-RU" dirty="0" smtClean="0">
                <a:solidFill>
                  <a:schemeClr val="tx1"/>
                </a:solidFill>
              </a:rPr>
              <a:t> баллов;</a:t>
            </a:r>
            <a:endParaRPr lang="ru-RU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литературе </a:t>
            </a:r>
            <a:r>
              <a:rPr lang="ru-RU" b="1" dirty="0">
                <a:solidFill>
                  <a:schemeClr val="tx1"/>
                </a:solidFill>
              </a:rPr>
              <a:t>32</a:t>
            </a:r>
            <a:r>
              <a:rPr lang="ru-RU" dirty="0">
                <a:solidFill>
                  <a:schemeClr val="tx1"/>
                </a:solidFill>
              </a:rPr>
              <a:t> балла;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по иностранным языкам (английский, французский, немецкий,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испанский</a:t>
            </a:r>
            <a:r>
              <a:rPr lang="ru-RU" dirty="0">
                <a:solidFill>
                  <a:schemeClr val="tx1"/>
                </a:solidFill>
              </a:rPr>
              <a:t>) </a:t>
            </a:r>
            <a:r>
              <a:rPr lang="ru-RU" b="1" dirty="0" smtClean="0">
                <a:solidFill>
                  <a:schemeClr val="tx1"/>
                </a:solidFill>
              </a:rPr>
              <a:t>20</a:t>
            </a:r>
            <a:r>
              <a:rPr lang="ru-RU" dirty="0" smtClean="0">
                <a:solidFill>
                  <a:schemeClr val="tx1"/>
                </a:solidFill>
              </a:rPr>
              <a:t> баллов.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подтверждения освоения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поступления в ВУЗ</a:t>
            </a:r>
            <a:endParaRPr lang="ru-RU" dirty="0"/>
          </a:p>
        </p:txBody>
      </p:sp>
      <p:sp>
        <p:nvSpPr>
          <p:cNvPr id="21505" name="Rectangle 1">
            <a:hlinkClick r:id="rId2" tooltip="Страница 1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1643050"/>
            <a:ext cx="3327248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Овальная выноска 8"/>
          <p:cNvSpPr/>
          <p:nvPr/>
        </p:nvSpPr>
        <p:spPr>
          <a:xfrm>
            <a:off x="3214678" y="1428736"/>
            <a:ext cx="5786478" cy="5286412"/>
          </a:xfrm>
          <a:prstGeom prst="wedgeEllipseCallout">
            <a:avLst>
              <a:gd name="adj1" fmla="val -85552"/>
              <a:gd name="adj2" fmla="val 12890"/>
            </a:avLst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по русскому языку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баллов,</a:t>
            </a:r>
          </a:p>
          <a:p>
            <a:r>
              <a:rPr lang="ru-RU" dirty="0">
                <a:solidFill>
                  <a:schemeClr val="tx1"/>
                </a:solidFill>
              </a:rPr>
              <a:t>по математике </a:t>
            </a:r>
            <a:r>
              <a:rPr lang="ru-RU" b="1" dirty="0">
                <a:solidFill>
                  <a:schemeClr val="tx1"/>
                </a:solidFill>
              </a:rPr>
              <a:t>27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физике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химии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информатике и информационно-коммуникационным технологиям (ИКТ) </a:t>
            </a:r>
            <a:r>
              <a:rPr lang="ru-RU" b="1" dirty="0">
                <a:solidFill>
                  <a:schemeClr val="tx1"/>
                </a:solidFill>
              </a:rPr>
              <a:t>40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биологии </a:t>
            </a:r>
            <a:r>
              <a:rPr lang="ru-RU" b="1" dirty="0">
                <a:solidFill>
                  <a:schemeClr val="tx1"/>
                </a:solidFill>
              </a:rPr>
              <a:t>36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истории </a:t>
            </a:r>
            <a:r>
              <a:rPr lang="ru-RU" b="1" dirty="0">
                <a:solidFill>
                  <a:schemeClr val="tx1"/>
                </a:solidFill>
              </a:rPr>
              <a:t>32</a:t>
            </a:r>
            <a:r>
              <a:rPr lang="ru-RU" dirty="0">
                <a:solidFill>
                  <a:schemeClr val="tx1"/>
                </a:solidFill>
              </a:rPr>
              <a:t> балла;</a:t>
            </a:r>
          </a:p>
          <a:p>
            <a:r>
              <a:rPr lang="ru-RU" dirty="0">
                <a:solidFill>
                  <a:schemeClr val="tx1"/>
                </a:solidFill>
              </a:rPr>
              <a:t>по географии </a:t>
            </a:r>
            <a:r>
              <a:rPr lang="ru-RU" b="1" dirty="0">
                <a:solidFill>
                  <a:schemeClr val="tx1"/>
                </a:solidFill>
              </a:rPr>
              <a:t>37</a:t>
            </a:r>
            <a:r>
              <a:rPr lang="ru-RU" dirty="0">
                <a:solidFill>
                  <a:schemeClr val="tx1"/>
                </a:solidFill>
              </a:rPr>
              <a:t> баллов;</a:t>
            </a:r>
          </a:p>
          <a:p>
            <a:r>
              <a:rPr lang="ru-RU" dirty="0">
                <a:solidFill>
                  <a:schemeClr val="tx1"/>
                </a:solidFill>
              </a:rPr>
              <a:t>по обществознанию </a:t>
            </a:r>
            <a:r>
              <a:rPr lang="ru-RU" b="1" dirty="0">
                <a:solidFill>
                  <a:schemeClr val="tx1"/>
                </a:solidFill>
              </a:rPr>
              <a:t>42</a:t>
            </a:r>
            <a:r>
              <a:rPr lang="ru-RU" dirty="0">
                <a:solidFill>
                  <a:schemeClr val="tx1"/>
                </a:solidFill>
              </a:rPr>
              <a:t> балла;</a:t>
            </a:r>
          </a:p>
          <a:p>
            <a:r>
              <a:rPr lang="ru-RU" dirty="0">
                <a:solidFill>
                  <a:schemeClr val="tx1"/>
                </a:solidFill>
              </a:rPr>
              <a:t>по литературе </a:t>
            </a:r>
            <a:r>
              <a:rPr lang="ru-RU" b="1" dirty="0">
                <a:solidFill>
                  <a:schemeClr val="tx1"/>
                </a:solidFill>
              </a:rPr>
              <a:t>32</a:t>
            </a:r>
            <a:r>
              <a:rPr lang="ru-RU" dirty="0">
                <a:solidFill>
                  <a:schemeClr val="tx1"/>
                </a:solidFill>
              </a:rPr>
              <a:t> балла;</a:t>
            </a:r>
          </a:p>
          <a:p>
            <a:r>
              <a:rPr lang="ru-RU" dirty="0">
                <a:solidFill>
                  <a:schemeClr val="tx1"/>
                </a:solidFill>
              </a:rPr>
              <a:t>по иностранным языкам (английский, французский, немецкий,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испанский</a:t>
            </a:r>
            <a:r>
              <a:rPr lang="ru-RU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chemeClr val="tx1"/>
                </a:solidFill>
              </a:rPr>
              <a:t>22</a:t>
            </a:r>
            <a:r>
              <a:rPr lang="ru-RU" dirty="0">
                <a:solidFill>
                  <a:schemeClr val="tx1"/>
                </a:solidFill>
              </a:rPr>
              <a:t> балла.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Сайт Федерального института педагогических измерений </a:t>
            </a:r>
            <a:r>
              <a:rPr lang="en-US" sz="3600" dirty="0" smtClean="0">
                <a:hlinkClick r:id="rId2"/>
              </a:rPr>
              <a:t>http://fipi.ru/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1538" y="1449865"/>
            <a:ext cx="7000924" cy="522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772</Words>
  <Application>Microsoft Office PowerPoint</Application>
  <PresentationFormat>Экран (4:3)</PresentationFormat>
  <Paragraphs>221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Организация подготовки  к ЕГЭ в Лениногорском муниципальном районе.</vt:lpstr>
      <vt:lpstr>Диагностика подготовки к ЕГЭ</vt:lpstr>
      <vt:lpstr>Результаты ЕГЭ по русскому языку</vt:lpstr>
      <vt:lpstr>Слайд 4</vt:lpstr>
      <vt:lpstr>Расписание ЕГЭ</vt:lpstr>
      <vt:lpstr>Этапы проверки </vt:lpstr>
      <vt:lpstr>Для подтверждения освоения программы</vt:lpstr>
      <vt:lpstr>Для поступления в ВУЗ</vt:lpstr>
      <vt:lpstr>Сайт Федерального института педагогических измерений http://fipi.ru/ </vt:lpstr>
      <vt:lpstr>Продолжительность экзаменов</vt:lpstr>
      <vt:lpstr>Разрешенные материалы</vt:lpstr>
      <vt:lpstr>Сертификаты на калькуляторы</vt:lpstr>
      <vt:lpstr>Республиканский центр мониторинга качества образования http://rcmko.org/</vt:lpstr>
      <vt:lpstr>Официальный информационный портал единого государственного экзамена http://ege.edu.ru</vt:lpstr>
      <vt:lpstr>Сайт управления образования https://edu.tatar.ru/l-gorsk/page392707.htm  https://edu.tatar.ru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РС</dc:creator>
  <cp:lastModifiedBy>РС</cp:lastModifiedBy>
  <cp:revision>34</cp:revision>
  <dcterms:created xsi:type="dcterms:W3CDTF">2015-02-20T11:37:13Z</dcterms:created>
  <dcterms:modified xsi:type="dcterms:W3CDTF">2016-03-01T06:48:44Z</dcterms:modified>
</cp:coreProperties>
</file>